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33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4.xml" Type="http://schemas.openxmlformats.org/officeDocument/2006/relationships/slide" Id="rId39"/><Relationship Target="slides/slide33.xml" Type="http://schemas.openxmlformats.org/officeDocument/2006/relationships/slide" Id="rId38"/><Relationship Target="slides/slide32.xml" Type="http://schemas.openxmlformats.org/officeDocument/2006/relationships/slide" Id="rId37"/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1200" i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 strike="noStrike" u="none" b="0" cap="none" baseline="0" sz="1200" i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1200" i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 strike="noStrike" u="none" b="0" cap="none" baseline="0" sz="1200" i="0"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5" name="Shape 1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3" name="Shape 2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9" name="Shape 2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5" name="Shape 2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6" name="Shape 2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7" name="Shape 21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1" name="Shape 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2" name="Shape 2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3" name="Shape 22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3" name="Shape 2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4" name="Shape 23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9" name="Shape 2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0" name="Shape 24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5" name="Shape 2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6" name="Shape 24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1" name="Shape 2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2" name="Shape 25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7" name="Shape 2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8" name="Shape 25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3" name="Shape 2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4" name="Shape 26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9" name="Shape 2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0" name="Shape 2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ctrTitle"/>
          </p:nvPr>
        </p:nvSpPr>
        <p:spPr>
          <a:xfrm>
            <a:off y="1395412" x="685800"/>
            <a:ext cy="1470000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1pPr>
            <a:lvl2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2pPr>
            <a:lvl3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3pPr>
            <a:lvl4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4pPr>
            <a:lvl5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5pPr>
            <a:lvl6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6pPr>
            <a:lvl7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7pPr>
            <a:lvl8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8pPr>
            <a:lvl9pPr indent="30480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y="2910423" x="685800"/>
            <a:ext cy="11183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marL="0">
              <a:spcBef>
                <a:spcPts val="0"/>
              </a:spcBef>
              <a:buNone/>
              <a:defRPr/>
            </a:lvl1pPr>
            <a:lvl2pPr indent="203200" marL="0">
              <a:spcBef>
                <a:spcPts val="0"/>
              </a:spcBef>
              <a:buSzPct val="100000"/>
              <a:buNone/>
              <a:defRPr sz="3200"/>
            </a:lvl2pPr>
            <a:lvl3pPr indent="203200" marL="0">
              <a:spcBef>
                <a:spcPts val="0"/>
              </a:spcBef>
              <a:buSzPct val="100000"/>
              <a:buNone/>
              <a:defRPr sz="3200"/>
            </a:lvl3pPr>
            <a:lvl4pPr indent="203200" marL="0">
              <a:spcBef>
                <a:spcPts val="0"/>
              </a:spcBef>
              <a:buSzPct val="100000"/>
              <a:buNone/>
              <a:defRPr sz="3200"/>
            </a:lvl4pPr>
            <a:lvl5pPr indent="203200" marL="0">
              <a:spcBef>
                <a:spcPts val="0"/>
              </a:spcBef>
              <a:buSzPct val="100000"/>
              <a:buNone/>
              <a:defRPr sz="3200"/>
            </a:lvl5pPr>
            <a:lvl6pPr indent="203200" marL="0">
              <a:spcBef>
                <a:spcPts val="0"/>
              </a:spcBef>
              <a:buSzPct val="100000"/>
              <a:buNone/>
              <a:defRPr sz="3200"/>
            </a:lvl6pPr>
            <a:lvl7pPr indent="203200" marL="0">
              <a:spcBef>
                <a:spcPts val="0"/>
              </a:spcBef>
              <a:buSzPct val="100000"/>
              <a:buNone/>
              <a:defRPr sz="3200"/>
            </a:lvl7pPr>
            <a:lvl8pPr indent="203200" marL="0">
              <a:spcBef>
                <a:spcPts val="0"/>
              </a:spcBef>
              <a:buSzPct val="100000"/>
              <a:buNone/>
              <a:defRPr sz="3200"/>
            </a:lvl8pPr>
            <a:lvl9pPr indent="203200" marL="0">
              <a:spcBef>
                <a:spcPts val="0"/>
              </a:spcBef>
              <a:buSzPct val="100000"/>
              <a:buNone/>
              <a:defRPr sz="3200"/>
            </a:lvl9pPr>
          </a:lstStyle>
          <a:p/>
        </p:txBody>
      </p:sp>
      <p:grpSp>
        <p:nvGrpSpPr>
          <p:cNvPr id="15" name="Shape 15"/>
          <p:cNvGrpSpPr/>
          <p:nvPr/>
        </p:nvGrpSpPr>
        <p:grpSpPr>
          <a:xfrm>
            <a:off y="4615343" x="0"/>
            <a:ext cy="2197267" cx="9144000"/>
            <a:chOff y="3690482" x="0"/>
            <a:chExt cy="850171" cx="9144000"/>
          </a:xfrm>
        </p:grpSpPr>
        <p:sp>
          <p:nvSpPr>
            <p:cNvPr id="16" name="Shape 16"/>
            <p:cNvSpPr/>
            <p:nvPr/>
          </p:nvSpPr>
          <p:spPr>
            <a:xfrm>
              <a:off y="4419321" x="0"/>
              <a:ext cy="72000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y="3956051" x="0"/>
              <a:ext cy="182400" cx="914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y="4186767" x="0"/>
              <a:ext cy="133799" cx="914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y="4320625" x="0"/>
              <a:ext cy="720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y="4478853" x="0"/>
              <a:ext cy="618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>
                <a:solidFill>
                  <a:srgbClr val="FFA711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FFA711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FFA711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FFA711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FFA711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FFA711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FFA711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FFA711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FFA711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1600200" x="457200"/>
            <a:ext cy="43560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27" name="Shape 27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id="28" name="Shape 28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600200" x="457200"/>
            <a:ext cy="4356000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y="1600200" x="4648200"/>
            <a:ext cy="4356000" cx="40385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grpSp>
        <p:nvGrpSpPr>
          <p:cNvPr id="35" name="Shape 35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id="36" name="Shape 36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41" name="Shape 41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id="42" name="Shape 42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y="5367337" x="1792288"/>
            <a:ext cy="6294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88900" marL="0">
              <a:spcBef>
                <a:spcPts val="0"/>
              </a:spcBef>
              <a:buClr>
                <a:srgbClr val="FFA711"/>
              </a:buClr>
              <a:buSzPct val="100000"/>
              <a:buNone/>
              <a:defRPr sz="1400">
                <a:solidFill>
                  <a:srgbClr val="FFA711"/>
                </a:solidFill>
              </a:defRPr>
            </a:lvl1pPr>
          </a:lstStyle>
          <a:p/>
        </p:txBody>
      </p:sp>
      <p:grpSp>
        <p:nvGrpSpPr>
          <p:cNvPr id="47" name="Shape 47"/>
          <p:cNvGrpSpPr/>
          <p:nvPr/>
        </p:nvGrpSpPr>
        <p:grpSpPr>
          <a:xfrm>
            <a:off y="6078691" x="0"/>
            <a:ext cy="779372" cx="9144000"/>
            <a:chOff y="3690482" x="0"/>
            <a:chExt cy="301556" cx="9144000"/>
          </a:xfrm>
        </p:grpSpPr>
        <p:sp>
          <p:nvSpPr>
            <p:cNvPr id="48" name="Shape 48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2" name="Shape 52"/>
          <p:cNvGrpSpPr/>
          <p:nvPr/>
        </p:nvGrpSpPr>
        <p:grpSpPr>
          <a:xfrm>
            <a:off y="4615343" x="0"/>
            <a:ext cy="2197267" cx="9144000"/>
            <a:chOff y="3690482" x="0"/>
            <a:chExt cy="850171" cx="9144000"/>
          </a:xfrm>
        </p:grpSpPr>
        <p:sp>
          <p:nvSpPr>
            <p:cNvPr id="53" name="Shape 53"/>
            <p:cNvSpPr/>
            <p:nvPr/>
          </p:nvSpPr>
          <p:spPr>
            <a:xfrm>
              <a:off y="4419321" x="0"/>
              <a:ext cy="72000" cx="9144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y="3774403" x="0"/>
              <a:ext cy="1185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y="3875339" x="0"/>
              <a:ext cy="116699" cx="9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y="3956051" x="0"/>
              <a:ext cy="182400" cx="914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y="4186767" x="0"/>
              <a:ext cy="133799" cx="9144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y="4320625" x="0"/>
              <a:ext cy="72000" cx="914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y="4478853" x="0"/>
              <a:ext cy="61800" cx="914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y="3690482" x="0"/>
              <a:ext cy="45600" cx="91440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bIns="45700" rIns="91425" lIns="91425" t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buClr>
                <a:srgbClr val="F3E5AF"/>
              </a:buClr>
              <a:buFont typeface="Allerta"/>
              <a:buNone/>
              <a:defRPr b="1" cap="none" baseline="0" sz="410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Char char="⬜"/>
              <a:defRPr sz="28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algn="l" rtl="0" indent="-162560" marL="868680">
              <a:spcBef>
                <a:spcPts val="480"/>
              </a:spcBef>
              <a:buClr>
                <a:schemeClr val="lt1"/>
              </a:buClr>
              <a:buFont typeface="Quattrocento"/>
              <a:buChar char="◼"/>
              <a:defRPr sz="24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algn="l" rtl="0" indent="-99441" marL="1133856">
              <a:spcBef>
                <a:spcPts val="440"/>
              </a:spcBef>
              <a:buClr>
                <a:schemeClr val="lt1"/>
              </a:buClr>
              <a:buFont typeface="Quattrocento"/>
              <a:buChar char="▫"/>
              <a:defRPr sz="22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algn="l" rtl="0" indent="-57911" marL="1353312">
              <a:spcBef>
                <a:spcPts val="400"/>
              </a:spcBef>
              <a:buClr>
                <a:schemeClr val="lt1"/>
              </a:buClr>
              <a:buFont typeface="Quattrocento"/>
              <a:buChar char=""/>
              <a:defRPr sz="20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algn="l" rtl="0" indent="-59436" marL="1545336">
              <a:spcBef>
                <a:spcPts val="400"/>
              </a:spcBef>
              <a:buClr>
                <a:schemeClr val="lt1"/>
              </a:buClr>
              <a:buFont typeface="Quattrocento"/>
              <a:buChar char="◾"/>
              <a:defRPr sz="20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algn="l" rtl="0" indent="-75692" marL="1764792">
              <a:spcBef>
                <a:spcPts val="360"/>
              </a:spcBef>
              <a:buClr>
                <a:schemeClr val="lt1"/>
              </a:buClr>
              <a:buFont typeface="Quattrocento"/>
              <a:buChar char=""/>
              <a:defRPr sz="18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algn="l" rtl="0" indent="-86360" marL="1965960">
              <a:spcBef>
                <a:spcPts val="320"/>
              </a:spcBef>
              <a:buClr>
                <a:schemeClr val="lt1"/>
              </a:buClr>
              <a:buFont typeface="Quattrocento"/>
              <a:buChar char="⚫"/>
              <a:defRPr sz="16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algn="l" rtl="0" indent="-97027" marL="2167128">
              <a:spcBef>
                <a:spcPts val="280"/>
              </a:spcBef>
              <a:buClr>
                <a:schemeClr val="lt1"/>
              </a:buClr>
              <a:buFont typeface="Quattrocento"/>
              <a:buChar char="⚫"/>
              <a:defRPr sz="14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algn="l" rtl="0" indent="-94995" marL="2368296">
              <a:spcBef>
                <a:spcPts val="280"/>
              </a:spcBef>
              <a:buClr>
                <a:schemeClr val="lt1"/>
              </a:buClr>
              <a:buFont typeface="Quattrocento"/>
              <a:buChar char="⚫"/>
              <a:defRPr baseline="0" sz="140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y="6416675" x="457200"/>
            <a:ext cy="36509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1200" i="0">
                <a:solidFill>
                  <a:srgbClr val="BBBBBB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algn="l" rtl="0" marR="0" indent="0" marL="4572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algn="l" rtl="0" marR="0" indent="0" marL="9144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algn="l" rtl="0" marR="0" indent="0" marL="13716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algn="l" rtl="0" marR="0" indent="0" marL="18288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algn="l" rtl="0" marR="0" indent="0" marL="22860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algn="l" rtl="0" marR="0" indent="0" marL="27432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algn="l" rtl="0" marR="0" indent="0" marL="32004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algn="l" rtl="0" marR="0" indent="0" marL="36576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y="6416675" x="3124200"/>
            <a:ext cy="36509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marR="0" indent="0" marL="0">
              <a:spcBef>
                <a:spcPts val="0"/>
              </a:spcBef>
              <a:defRPr strike="noStrike" u="none" b="0" cap="none" baseline="0" sz="1200" i="0">
                <a:solidFill>
                  <a:srgbClr val="BBBBBB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algn="l" rtl="0" marR="0" indent="0" marL="4572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algn="l" rtl="0" marR="0" indent="0" marL="9144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algn="l" rtl="0" marR="0" indent="0" marL="13716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algn="l" rtl="0" marR="0" indent="0" marL="18288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algn="l" rtl="0" marR="0" indent="0" marL="22860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algn="l" rtl="0" marR="0" indent="0" marL="27432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algn="l" rtl="0" marR="0" indent="0" marL="32004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algn="l" rtl="0" marR="0" indent="0" marL="36576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y="6416675" x="7924800"/>
            <a:ext cy="365099" cx="76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 strike="noStrike" u="none" b="0" cap="none" baseline="0" sz="1200" i="0">
                <a:solidFill>
                  <a:srgbClr val="BBBBBB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algn="l" rtl="0" marR="0" indent="0" marL="4572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algn="l" rtl="0" marR="0" indent="0" marL="9144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algn="l" rtl="0" marR="0" indent="0" marL="13716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algn="l" rtl="0" marR="0" indent="0" marL="18288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algn="l" rtl="0" marR="0" indent="0" marL="22860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algn="l" rtl="0" marR="0" indent="0" marL="27432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algn="l" rtl="0" marR="0" indent="0" marL="32004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algn="l" rtl="0" marR="0" indent="0" marL="3657600">
              <a:spcBef>
                <a:spcPts val="0"/>
              </a:spcBef>
              <a:def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7E0F23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279400" mar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61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39700" marL="34290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107950" marL="742950">
              <a:spcBef>
                <a:spcPts val="560"/>
              </a:spcBef>
              <a:buClr>
                <a:schemeClr val="lt2"/>
              </a:buClr>
              <a:buSzPct val="100000"/>
              <a:buFont typeface="Georgia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76200" marL="1143000">
              <a:spcBef>
                <a:spcPts val="480"/>
              </a:spcBef>
              <a:buClr>
                <a:schemeClr val="lt2"/>
              </a:buClr>
              <a:buSzPct val="100000"/>
              <a:buFont typeface="Georgia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101600" marL="1600200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101600" marL="2057400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101600" marL="2514600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101600" marL="2971800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101600" marL="3429000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101600" marL="3886200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" name="Shape 11"/>
          <p:cNvSpPr/>
          <p:nvPr/>
        </p:nvSpPr>
        <p:spPr>
          <a:xfrm>
            <a:off y="1321" x="0"/>
            <a:ext cy="118200" cx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ctrTitle"/>
          </p:nvPr>
        </p:nvSpPr>
        <p:spPr>
          <a:xfrm>
            <a:off y="473622" x="685800"/>
            <a:ext cy="1676699" cx="7772400"/>
          </a:xfrm>
          <a:prstGeom prst="rect">
            <a:avLst/>
          </a:prstGeom>
          <a:noFill/>
          <a:ln>
            <a:noFill/>
          </a:ln>
        </p:spPr>
        <p:txBody>
          <a:bodyPr bIns="0" rIns="45700" lIns="45700" tIns="0" anchor="b" anchorCtr="0">
            <a:noAutofit/>
          </a:bodyPr>
          <a:lstStyle/>
          <a:p>
            <a:pPr algn="l" rtl="0" lv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lang="en"/>
              <a:t>Are You Smarter Than Maniac Magee?</a:t>
            </a:r>
          </a:p>
        </p:txBody>
      </p:sp>
      <p:sp>
        <p:nvSpPr>
          <p:cNvPr id="69" name="Shape 69"/>
          <p:cNvSpPr txBox="1"/>
          <p:nvPr>
            <p:ph idx="1" type="subTitle"/>
          </p:nvPr>
        </p:nvSpPr>
        <p:spPr>
          <a:xfrm>
            <a:off y="2405975" x="1371600"/>
            <a:ext cy="3156599" cx="6400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lang="en"/>
              <a:t>Presented by the Hyenas Tribe from A1:</a:t>
            </a:r>
          </a:p>
          <a:p>
            <a:pPr algn="l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lang="en"/>
              <a:t>Jelynn Tatad</a:t>
            </a:r>
          </a:p>
          <a:p>
            <a:pPr algn="l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lang="en"/>
              <a:t>Darnell Deas</a:t>
            </a:r>
          </a:p>
          <a:p>
            <a:pPr algn="l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lang="en"/>
              <a:t>Mya Johnson</a:t>
            </a:r>
          </a:p>
          <a:p>
            <a:pPr algn="l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lang="en"/>
              <a:t>Jordan Schutz</a:t>
            </a:r>
          </a:p>
          <a:p>
            <a:pPr algn="ctr" rtl="0" lvl="0" marR="0" indent="0" marL="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y="304800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z="3700" lang="en"/>
              <a:t>5. </a:t>
            </a: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W</a:t>
            </a:r>
            <a:r>
              <a:rPr sz="3700" lang="en"/>
              <a:t>hat is </a:t>
            </a:r>
            <a:r>
              <a:rPr u="sng" sz="3700" lang="en" i="1"/>
              <a:t>Maniac Magee </a:t>
            </a:r>
            <a:r>
              <a:rPr sz="3700" lang="en"/>
              <a:t>about?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lang="en"/>
              <a:t>1. A story of an orphaned boy looking for a family in the fictional Pennsylvanian town of Two Mills</a:t>
            </a:r>
          </a:p>
          <a:p>
            <a:pPr algn="l" rtl="0" lvl="0" marR="0" indent="-42164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-42164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spcBef>
                <a:spcPts val="640"/>
              </a:spcBef>
              <a:buNone/>
            </a:pPr>
            <a:r>
              <a:rPr lang="en"/>
              <a:t>2. A</a:t>
            </a:r>
            <a:r>
              <a:rPr strike="noStrike" u="none" b="0" cap="none" baseline="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 story of a ten-year old orphan living in Flint, M</a:t>
            </a:r>
            <a:r>
              <a:rPr lang="en"/>
              <a:t>i</a:t>
            </a:r>
            <a:r>
              <a:rPr strike="noStrike" u="none" b="0" cap="none" baseline="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chigan looking for his dad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y="274637" x="419875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Answer to #5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1. A story of an orphaned boy looking for a family in the fictional Pennsylvanian town of Two Mills.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y="274655" x="457200"/>
            <a:ext cy="1667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z="3700" lang="en"/>
              <a:t>7. How long did it take for Maniac to run from Hollidaysburg to Two Mills?</a:t>
            </a:r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2055500" x="322050"/>
            <a:ext cy="4253999" cx="8364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A. 1 day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B. 1 decade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C. 2 months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D. 1 year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A</a:t>
            </a:r>
            <a:r>
              <a:rPr lang="en"/>
              <a:t>nswer to #7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z="4800" lang="en"/>
              <a:t>C. 1 year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700" lang="en"/>
              <a:t>9. Maniac’s parents die...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0" marL="242570">
              <a:spcBef>
                <a:spcPts val="0"/>
              </a:spcBef>
              <a:buNone/>
            </a:pPr>
            <a:r>
              <a:rPr lang="en"/>
              <a:t>A. During a car accident.</a:t>
            </a:r>
          </a:p>
          <a:p>
            <a:pPr rtl="0" lvl="0" indent="0" marL="24257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0" marL="242570">
              <a:spcBef>
                <a:spcPts val="0"/>
              </a:spcBef>
              <a:buNone/>
            </a:pPr>
            <a:r>
              <a:rPr lang="en"/>
              <a:t>B. Of an illness.</a:t>
            </a:r>
          </a:p>
          <a:p>
            <a:pPr rtl="0" lvl="0" indent="0" marL="24257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0" marL="242570">
              <a:spcBef>
                <a:spcPts val="0"/>
              </a:spcBef>
              <a:buNone/>
            </a:pPr>
            <a:r>
              <a:rPr lang="en"/>
              <a:t>C. Saving someone’s life.</a:t>
            </a:r>
          </a:p>
          <a:p>
            <a:pPr rtl="0" lvl="0" indent="0" marL="24257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marL="242570">
              <a:spcBef>
                <a:spcPts val="0"/>
              </a:spcBef>
              <a:buNone/>
            </a:pPr>
            <a:r>
              <a:rPr lang="en"/>
              <a:t>D. When their trolley fell off a high trestle.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y="26518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Answer to #9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indent="0" marL="0">
              <a:spcBef>
                <a:spcPts val="0"/>
              </a:spcBef>
              <a:buNone/>
            </a:pPr>
            <a:r>
              <a:rPr lang="en"/>
              <a:t>D. When their trolley fell off a high trestle.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C</a:t>
            </a:r>
            <a:r>
              <a:rPr lang="en"/>
              <a:t>ategory</a:t>
            </a: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 # 3</a:t>
            </a: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1590725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z="5400" lang="en"/>
              <a:t>Vocabulary</a:t>
            </a:r>
            <a:r>
              <a:rPr strike="noStrike" u="none" b="0" cap="none" baseline="0" sz="5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lang="en"/>
              <a:t>10. What is a legacy?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90000"/>
              </a:lnSpc>
              <a:spcBef>
                <a:spcPts val="0"/>
              </a:spcBef>
              <a:buNone/>
            </a:pPr>
            <a:r>
              <a:rPr lang="en"/>
              <a:t>A. legacy-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 something handed down or received from an ancestor or predecessor.</a:t>
            </a:r>
          </a:p>
          <a:p>
            <a:pPr algn="l" rtl="0" lvl="0" marR="0" indent="-306070" marL="548640">
              <a:lnSpc>
                <a:spcPct val="90000"/>
              </a:lnSpc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lnSpc>
                <a:spcPct val="90000"/>
              </a:lnSpc>
              <a:spcBef>
                <a:spcPts val="560"/>
              </a:spcBef>
              <a:buNone/>
            </a:pPr>
            <a:r>
              <a:rPr lang="en"/>
              <a:t>B. legacy-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easily seen, recognized, or understood.</a:t>
            </a:r>
          </a:p>
          <a:p>
            <a:pPr algn="l" rtl="0" lvl="0" marR="0" indent="-306070" marL="548640">
              <a:lnSpc>
                <a:spcPct val="90000"/>
              </a:lnSpc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lnSpc>
                <a:spcPct val="90000"/>
              </a:lnSpc>
              <a:spcBef>
                <a:spcPts val="560"/>
              </a:spcBef>
              <a:buNone/>
            </a:pPr>
            <a:r>
              <a:rPr lang="en"/>
              <a:t>C. legacy-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a false notion, belief, or impression; illusion; delusion.</a:t>
            </a:r>
          </a:p>
          <a:p>
            <a:pPr algn="l" rtl="0" lvl="0" marR="0" indent="-306070" marL="548640">
              <a:lnSpc>
                <a:spcPct val="90000"/>
              </a:lnSpc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lnSpc>
                <a:spcPct val="90000"/>
              </a:lnSpc>
              <a:spcBef>
                <a:spcPts val="560"/>
              </a:spcBef>
              <a:buNone/>
            </a:pPr>
            <a:r>
              <a:rPr lang="en"/>
              <a:t>D. legacy-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a compassionate person who unselfishly  helps others.</a:t>
            </a:r>
          </a:p>
          <a:p>
            <a:pPr algn="l" rtl="0" lvl="0" marR="0" indent="-306070" marL="548640">
              <a:lnSpc>
                <a:spcPct val="90000"/>
              </a:lnSpc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-306070" marL="548640">
              <a:lnSpc>
                <a:spcPct val="90000"/>
              </a:lnSpc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y="312537" x="343525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lang="en"/>
              <a:t>Answer to #10</a:t>
            </a: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z="4000" lang="en"/>
              <a:t>A. legacy- </a:t>
            </a:r>
            <a:r>
              <a:rPr strike="noStrike" u="none" b="0" cap="none" baseline="0" sz="40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something handed down or received from an ancestor or predecessor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y="246275" x="37900"/>
            <a:ext cy="1600199" cx="9144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z="3700" lang="en"/>
              <a:t>11. </a:t>
            </a: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What is a music program forming the main part of</a:t>
            </a:r>
            <a:b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</a:b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a social occasion?</a:t>
            </a: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1893850" x="4951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lang="en"/>
              <a:t>A.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trestle</a:t>
            </a: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B.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legacy</a:t>
            </a: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C.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musi</a:t>
            </a:r>
            <a:r>
              <a:rPr lang="en"/>
              <a:t>cale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D.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theory</a:t>
            </a: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C</a:t>
            </a:r>
            <a:r>
              <a:rPr lang="en"/>
              <a:t>ategory</a:t>
            </a: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 #1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2822775" x="2784875"/>
            <a:ext cy="1648199" cx="3675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sz="4800" lang="en"/>
              <a:t>About the Author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lang="en"/>
              <a:t>Answer to #11</a:t>
            </a:r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y="1562300" x="1825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sz="4400" lang="en"/>
              <a:t>C. Musicale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y="388312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lang="en"/>
              <a:t>12. </a:t>
            </a: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W</a:t>
            </a:r>
            <a:r>
              <a:rPr lang="en"/>
              <a:t>hat does gawk mean?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z="2400" lang="en"/>
              <a:t>A. </a:t>
            </a:r>
            <a:r>
              <a:rPr strike="noStrike" u="none" cap="none" baseline="0" sz="2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to stare stupidly; gape.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 sz="2400"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sz="2400" lang="en"/>
              <a:t>B. </a:t>
            </a:r>
            <a:r>
              <a:rPr strike="noStrike" u="none" cap="none" baseline="0" sz="2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of delicate beauty.</a:t>
            </a: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cap="none" baseline="0" sz="24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sz="2400" lang="en"/>
              <a:t>C. </a:t>
            </a:r>
            <a:r>
              <a:rPr strike="noStrike" u="none" cap="none" baseline="0" sz="2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something wound in a connected series of loops.</a:t>
            </a: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cap="none" baseline="0" sz="24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sz="2400" lang="en"/>
              <a:t>D. </a:t>
            </a:r>
            <a:r>
              <a:rPr strike="noStrike" u="none" cap="none" baseline="0" sz="2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a water outlet or faucet.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A</a:t>
            </a:r>
            <a:r>
              <a:rPr lang="en"/>
              <a:t>nswer to #12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1667075" x="373225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  A</a:t>
            </a:r>
            <a:r>
              <a:rPr lang="en"/>
              <a:t>.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to stare stupidly; gape</a:t>
            </a: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y="0" x="0"/>
            <a:ext cy="1600199" cx="9144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z="3700" lang="en"/>
              <a:t>13. ?- a</a:t>
            </a: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ny confusing network of streets, pathways,</a:t>
            </a:r>
            <a:r>
              <a:rPr sz="3700" lang="en"/>
              <a:t> </a:t>
            </a: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etc.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z="2400" lang="en"/>
              <a:t>A. </a:t>
            </a:r>
            <a:r>
              <a:rPr strike="noStrike" u="none" b="0" cap="none" baseline="0" sz="2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hydrant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 sz="2400"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sz="2400" lang="en"/>
              <a:t>B. </a:t>
            </a:r>
            <a:r>
              <a:rPr strike="noStrike" u="none" b="0" cap="none" baseline="0" sz="2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gawk</a:t>
            </a: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24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sz="2400" lang="en"/>
              <a:t>C. </a:t>
            </a:r>
            <a:r>
              <a:rPr strike="noStrike" u="none" b="0" cap="none" baseline="0" sz="2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contortions</a:t>
            </a:r>
          </a:p>
          <a:p>
            <a:pPr algn="l" rtl="0" lvl="0" marR="0" indent="-30607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24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sz="2400" lang="en"/>
              <a:t>D. </a:t>
            </a:r>
            <a:r>
              <a:rPr strike="noStrike" u="none" b="0" cap="none" baseline="0" sz="2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maze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A</a:t>
            </a:r>
            <a:r>
              <a:rPr lang="en"/>
              <a:t>nswer to #13</a:t>
            </a:r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sz="5400" lang="en"/>
              <a:t>D. </a:t>
            </a:r>
            <a:r>
              <a:rPr strike="noStrike" u="none" b="0" cap="none" baseline="0" sz="54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maze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z="3700" lang="en"/>
              <a:t>14. </a:t>
            </a: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W</a:t>
            </a:r>
            <a:r>
              <a:rPr sz="3700" lang="en"/>
              <a:t>hat two words have similar definitions?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421640" marL="54864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A</a:t>
            </a:r>
            <a:r>
              <a:rPr lang="en"/>
              <a:t>.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theory, obvious</a:t>
            </a:r>
          </a:p>
          <a:p>
            <a:pPr algn="l" rtl="0" lvl="0" marR="0" indent="-42164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-421640" marL="548640">
              <a:spcBef>
                <a:spcPts val="56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B</a:t>
            </a:r>
            <a:r>
              <a:rPr lang="en"/>
              <a:t>. mirage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, phantom</a:t>
            </a:r>
          </a:p>
          <a:p>
            <a:pPr algn="l" rtl="0" lvl="0" marR="0" indent="-42164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-421640" marL="548640">
              <a:spcBef>
                <a:spcPts val="56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C.</a:t>
            </a:r>
            <a:r>
              <a:rPr lang="en"/>
              <a:t>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samaritan, pandemonium</a:t>
            </a:r>
          </a:p>
          <a:p>
            <a:pPr algn="l" rtl="0" lvl="0" marR="0" indent="-421640" marL="548640">
              <a:spcBef>
                <a:spcPts val="560"/>
              </a:spcBef>
              <a:buClr>
                <a:srgbClr val="FAFAFA"/>
              </a:buClr>
              <a:buFont typeface="Quattrocento"/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-421640" marL="548640">
              <a:spcBef>
                <a:spcPts val="56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D.</a:t>
            </a:r>
            <a:r>
              <a:rPr lang="en"/>
              <a:t> </a:t>
            </a:r>
            <a:r>
              <a:rPr strike="noStrike" u="none" b="0" cap="none" baseline="0" sz="28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lumber, finicky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8" name="Shape 2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9" name="Shape 21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lang="en"/>
              <a:t>Answer to #14</a:t>
            </a:r>
          </a:p>
        </p:txBody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strike="noStrike" u="none" b="0" cap="none" baseline="0" sz="40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sz="4000" lang="en"/>
              <a:t>B. mirage</a:t>
            </a:r>
            <a:r>
              <a:rPr strike="noStrike" u="none" b="0" cap="none" baseline="0" sz="4000" lang="en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, phantom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5" name="Shape 22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Category #4</a:t>
            </a:r>
          </a:p>
        </p:txBody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5400" lang="en"/>
              <a:t>Maniac Magee </a:t>
            </a:r>
          </a:p>
          <a:p>
            <a:pPr algn="ctr">
              <a:spcBef>
                <a:spcPts val="0"/>
              </a:spcBef>
              <a:buNone/>
            </a:pPr>
            <a:r>
              <a:rPr sz="5400" lang="en"/>
              <a:t>(movie time!)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0" name="Shape 2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15. What was the reason why Maniac’s parents died?</a:t>
            </a:r>
          </a:p>
        </p:txBody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A. In a car accident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B. In a trolley accident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C. Murdered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D. With an illness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6" name="Shape 2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Answer to #15</a:t>
            </a:r>
          </a:p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D. During a car accident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z="3700" lang="en"/>
              <a:t> 1. </a:t>
            </a: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W</a:t>
            </a:r>
            <a:r>
              <a:rPr sz="3700" lang="en"/>
              <a:t>hat is the name of </a:t>
            </a:r>
            <a:r>
              <a:rPr u="sng" sz="3700" lang="en" i="1"/>
              <a:t>Maniac Magee’s</a:t>
            </a:r>
            <a:r>
              <a:rPr sz="3700" lang="en"/>
              <a:t> author?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1600200" x="350474"/>
            <a:ext cy="4709100" cx="8336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A. Christopher Paul Curtis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B. Jerry Spinelli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C. Susan Eloise Hinton</a:t>
            </a:r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560"/>
              </a:spcBef>
              <a:buNone/>
            </a:pPr>
            <a:r>
              <a:rPr lang="en"/>
              <a:t>D. Pretty Boy Floyd</a:t>
            </a:r>
          </a:p>
        </p:txBody>
      </p:sp>
    </p:spTree>
  </p:cSld>
  <p:clrMapOvr>
    <a:masterClrMapping/>
  </p:clrMapOvr>
  <p:transition>
    <p:push dir="r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y="445175" x="115200"/>
            <a:ext cy="1325700" cx="89135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16. What was Mr.  Magee going to show Maniac after the baseball game?</a:t>
            </a:r>
          </a:p>
        </p:txBody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y="2083900" x="312575"/>
            <a:ext cy="4367400" cx="8430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A. His old toy trolley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B. His infamous stopball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C. His old family pictures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D. An old coil of yarn that has been in his family for generations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8" name="Shape 2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Answer to #16</a:t>
            </a:r>
          </a:p>
        </p:txBody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B. His infamous stopball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4" name="Shape 2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5" name="Shape 25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17. What are the name’s of Maniac’s children?</a:t>
            </a:r>
          </a:p>
        </p:txBody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0" marL="0">
              <a:spcBef>
                <a:spcPts val="0"/>
              </a:spcBef>
              <a:buNone/>
            </a:pPr>
            <a:r>
              <a:rPr lang="en"/>
              <a:t>A. Sarah-Lee and Maniac Jr. 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0" marL="0">
              <a:spcBef>
                <a:spcPts val="0"/>
              </a:spcBef>
              <a:buNone/>
            </a:pPr>
            <a:r>
              <a:rPr lang="en"/>
              <a:t>B. Ann and Jeffrey Jr.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0" marL="0">
              <a:spcBef>
                <a:spcPts val="0"/>
              </a:spcBef>
              <a:buNone/>
            </a:pPr>
            <a:r>
              <a:rPr lang="en"/>
              <a:t>C. Hester and Lester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marL="0">
              <a:spcBef>
                <a:spcPts val="0"/>
              </a:spcBef>
              <a:buNone/>
            </a:pPr>
            <a:r>
              <a:rPr lang="en"/>
              <a:t>D. Amanda and Maniac Jr.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0" name="Shape 2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1" name="Shape 26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Answer to #17</a:t>
            </a:r>
          </a:p>
        </p:txBody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A. Sarah-Lee and Maniac Jr.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6" name="Shape 2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7" name="Shape 267"/>
          <p:cNvSpPr txBox="1"/>
          <p:nvPr>
            <p:ph type="title"/>
          </p:nvPr>
        </p:nvSpPr>
        <p:spPr>
          <a:xfrm>
            <a:off y="2671137" x="409825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lang="en"/>
              <a:t>That’s the end! Thanks for playing!</a:t>
            </a:r>
          </a:p>
        </p:txBody>
      </p:sp>
      <p:sp>
        <p:nvSpPr>
          <p:cNvPr id="268" name="Shape 268"/>
          <p:cNvSpPr txBox="1"/>
          <p:nvPr>
            <p:ph idx="1" type="body"/>
          </p:nvPr>
        </p:nvSpPr>
        <p:spPr>
          <a:xfrm rot="10800000" flipH="1">
            <a:off y="6735311" x="653600"/>
            <a:ext cy="56399" cx="8033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indent="0" marL="242570">
              <a:spcBef>
                <a:spcPts val="0"/>
              </a:spcBef>
              <a:buNone/>
            </a:pPr>
            <a:r>
              <a:rPr lang="en"/>
              <a:t>   </a:t>
            </a:r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A</a:t>
            </a:r>
            <a:r>
              <a:rPr lang="en"/>
              <a:t>nswer to #1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609675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z="4800" lang="en"/>
              <a:t>B. Jerry Spinelli</a:t>
            </a:r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z="3700" lang="en"/>
              <a:t>2. </a:t>
            </a: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J</a:t>
            </a:r>
            <a:r>
              <a:rPr sz="3700" lang="en"/>
              <a:t>erry Spinelli has kids.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AFAFA"/>
              </a:buClr>
              <a:buSzPct val="25000"/>
              <a:buFont typeface="Quattrocento"/>
              <a:buNone/>
            </a:pPr>
            <a:r>
              <a:rPr sz="4400" lang="en"/>
              <a:t>True or False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A</a:t>
            </a:r>
            <a:r>
              <a:rPr lang="en"/>
              <a:t>nswer to #2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1080"/>
              </a:spcBef>
              <a:buNone/>
            </a:pPr>
            <a:r>
              <a:rPr sz="4800" lang="en"/>
              <a:t>True</a:t>
            </a:r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z="3700" lang="en"/>
              <a:t>3. </a:t>
            </a:r>
            <a:r>
              <a:rPr strike="noStrike" u="none" b="1" cap="none" baseline="0" sz="37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H</a:t>
            </a:r>
            <a:r>
              <a:rPr sz="3700" lang="en"/>
              <a:t>ow many kids does he have?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1590725" x="388374"/>
            <a:ext cy="4709100" cx="8184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None/>
            </a:pPr>
            <a:r>
              <a:rPr lang="en"/>
              <a:t>A. 3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lang="en"/>
              <a:t>B. 15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lang="en"/>
              <a:t>C. 6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0"/>
              </a:spcBef>
              <a:buNone/>
            </a:pPr>
            <a:r>
              <a:rPr lang="en"/>
              <a:t>D. 2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A</a:t>
            </a:r>
            <a:r>
              <a:rPr lang="en"/>
              <a:t>nswer to #3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1600200" x="45720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z="4800" lang="en"/>
              <a:t>C. 6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Clr>
                <a:srgbClr val="F3E5AF"/>
              </a:buClr>
              <a:buSzPct val="25000"/>
              <a:buFont typeface="Allerta"/>
              <a:buNone/>
            </a:pP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C</a:t>
            </a:r>
            <a:r>
              <a:rPr lang="en"/>
              <a:t>ategory</a:t>
            </a:r>
            <a:r>
              <a:rPr strike="noStrike" u="none" b="1" cap="none" baseline="0" sz="4100" lang="en" i="0">
                <a:solidFill>
                  <a:srgbClr val="F3E5AF"/>
                </a:solidFill>
                <a:latin typeface="Allerta"/>
                <a:ea typeface="Allerta"/>
                <a:cs typeface="Allerta"/>
                <a:sym typeface="Allerta"/>
              </a:rPr>
              <a:t> #2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1609675" x="229850"/>
            <a:ext cy="47091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rPr sz="4800" lang="en"/>
              <a:t>About Maniac Magee</a:t>
            </a:r>
          </a:p>
          <a:p>
            <a:pPr algn="ctr" rtl="0" lvl="0" marR="0" indent="0" marL="0">
              <a:spcBef>
                <a:spcPts val="0"/>
              </a:spcBef>
              <a:buNone/>
            </a:pPr>
            <a:r>
              <a:rPr sz="4800" lang="en"/>
              <a:t>(book only!)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olor-strip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